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13"/>
  </p:notesMasterIdLst>
  <p:sldIdLst>
    <p:sldId id="256" r:id="rId5"/>
    <p:sldId id="257" r:id="rId6"/>
    <p:sldId id="259" r:id="rId7"/>
    <p:sldId id="263" r:id="rId8"/>
    <p:sldId id="285" r:id="rId9"/>
    <p:sldId id="283" r:id="rId10"/>
    <p:sldId id="276" r:id="rId11"/>
    <p:sldId id="277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6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573F60-7B9C-481F-8EA8-770A838E5D49}" v="38" dt="2025-07-07T11:48:30.6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82293" autoAdjust="0"/>
  </p:normalViewPr>
  <p:slideViewPr>
    <p:cSldViewPr snapToGrid="0">
      <p:cViewPr varScale="1">
        <p:scale>
          <a:sx n="117" d="100"/>
          <a:sy n="117" d="100"/>
        </p:scale>
        <p:origin x="176" y="2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C6366989-C1B1-935C-F455-85126C91D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71D91B9C-1151-9A2C-1BE7-C39C94DC5C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35753A15-2441-1250-BAA3-F501356FA0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3367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401D8986-95F0-D482-6BA6-9596E7E79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847CFE1A-A5ED-C23E-D862-6964C18D3F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53382A17-5546-6E2F-79D7-A22018862B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2035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91293F26-2E22-0045-5350-8B71BEF6C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14E9DD11-E587-2B53-169F-23D97B8408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6A302A4A-2CC6-91EC-4E90-091FCA8BEB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9031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BAB6FD40-1C6A-48B4-144E-7A76ADB4F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4B86DD3D-1A45-E746-7D90-88F78F0DC8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AEAE78EF-CA35-F61A-B5A9-0BD6B588C0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241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CBDEB0A-C772-348F-AF81-0DA5E0E0A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>
            <a:extLst>
              <a:ext uri="{FF2B5EF4-FFF2-40B4-BE49-F238E27FC236}">
                <a16:creationId xmlns:a16="http://schemas.microsoft.com/office/drawing/2014/main" id="{23B23B72-F599-505C-FC29-4F86ECBBF6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>
            <a:extLst>
              <a:ext uri="{FF2B5EF4-FFF2-40B4-BE49-F238E27FC236}">
                <a16:creationId xmlns:a16="http://schemas.microsoft.com/office/drawing/2014/main" id="{51E07B03-2FC8-03AD-7677-06BA6AB23C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2957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dbpia.co.kr/journal/articleDetail?nodeId=NODE11516570" TargetMode="External"/><Relationship Id="rId4" Type="http://schemas.openxmlformats.org/officeDocument/2006/relationships/hyperlink" Target="https://arxiv.org/html/2409.16808v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13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49275" y="2995800"/>
            <a:ext cx="6846988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altLang="ko" sz="2500" b="1" dirty="0">
                <a:solidFill>
                  <a:srgbClr val="19264B"/>
                </a:solidFill>
              </a:rPr>
              <a:t>CV 2</a:t>
            </a:r>
            <a:r>
              <a:rPr lang="ko-KR" altLang="en-US" sz="2500" b="1" dirty="0">
                <a:solidFill>
                  <a:srgbClr val="19264B"/>
                </a:solidFill>
              </a:rPr>
              <a:t>팀 주제 발표</a:t>
            </a:r>
            <a:endParaRPr lang="en-US" altLang="ko-KR"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5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7.08.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dirty="0">
                <a:solidFill>
                  <a:srgbClr val="19264B"/>
                </a:solidFill>
              </a:rPr>
              <a:t>발표자 : </a:t>
            </a:r>
            <a:r>
              <a:rPr lang="ko-KR" altLang="en-US" sz="1100" b="1" dirty="0">
                <a:solidFill>
                  <a:srgbClr val="19264B"/>
                </a:solidFill>
              </a:rPr>
              <a:t>김성민</a:t>
            </a:r>
            <a:endParaRPr sz="1100" b="1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프로젝트</a:t>
            </a:r>
            <a:r>
              <a:rPr lang="ko" sz="20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원 소개 및 만남 인증</a:t>
            </a:r>
            <a:endParaRPr sz="2000" b="1" dirty="0">
              <a:solidFill>
                <a:srgbClr val="19264B"/>
              </a:solidFill>
              <a:latin typeface="+mj-lt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5515835" y="973426"/>
            <a:ext cx="3043447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+mj-lt"/>
              </a:rPr>
              <a:t>프로젝트원 </a:t>
            </a:r>
            <a:r>
              <a:rPr lang="en-US" altLang="ko-KR" b="1" dirty="0">
                <a:latin typeface="+mj-lt"/>
              </a:rPr>
              <a:t>1: </a:t>
            </a:r>
            <a:r>
              <a:rPr lang="ko-KR" altLang="en-US" b="1" dirty="0">
                <a:latin typeface="+mj-lt"/>
              </a:rPr>
              <a:t>김성민 </a:t>
            </a:r>
            <a:r>
              <a:rPr lang="en-US" altLang="ko-KR" b="1" dirty="0">
                <a:latin typeface="+mj-lt"/>
              </a:rPr>
              <a:t>(SW)</a:t>
            </a:r>
            <a:endParaRPr b="1" dirty="0">
              <a:latin typeface="+mj-lt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+mj-lt"/>
              </a:rPr>
              <a:t>프로젝트원 </a:t>
            </a:r>
            <a:r>
              <a:rPr lang="en-US" altLang="ko-KR" b="1" dirty="0">
                <a:latin typeface="+mj-lt"/>
              </a:rPr>
              <a:t>2: </a:t>
            </a:r>
            <a:r>
              <a:rPr lang="ko-KR" altLang="en-US" b="1" dirty="0">
                <a:latin typeface="+mj-lt"/>
              </a:rPr>
              <a:t>송재호</a:t>
            </a:r>
            <a:r>
              <a:rPr lang="en-US" altLang="ko-KR" b="1" dirty="0">
                <a:latin typeface="+mj-lt"/>
              </a:rPr>
              <a:t>(SW)</a:t>
            </a:r>
          </a:p>
          <a:p>
            <a:pPr>
              <a:lnSpc>
                <a:spcPct val="200000"/>
              </a:lnSpc>
            </a:pPr>
            <a:r>
              <a:rPr lang="ko-KR" altLang="en-US" b="1" dirty="0">
                <a:latin typeface="+mj-lt"/>
              </a:rPr>
              <a:t>프로젝트원 </a:t>
            </a:r>
            <a:r>
              <a:rPr lang="en-US" altLang="ko-KR" b="1" dirty="0">
                <a:latin typeface="+mj-lt"/>
              </a:rPr>
              <a:t>3: </a:t>
            </a:r>
            <a:r>
              <a:rPr lang="ko-KR" altLang="en-US" b="1" dirty="0">
                <a:latin typeface="+mj-lt"/>
              </a:rPr>
              <a:t>방세현</a:t>
            </a:r>
            <a:r>
              <a:rPr lang="en-US" altLang="ko-KR" b="1" dirty="0">
                <a:latin typeface="+mj-lt"/>
              </a:rPr>
              <a:t>(</a:t>
            </a:r>
            <a:r>
              <a:rPr lang="ko-KR" altLang="en-US" b="1" dirty="0">
                <a:latin typeface="+mj-lt"/>
              </a:rPr>
              <a:t>전전</a:t>
            </a:r>
            <a:r>
              <a:rPr lang="en-US" altLang="ko-KR" b="1" dirty="0">
                <a:latin typeface="+mj-lt"/>
              </a:rPr>
              <a:t>)</a:t>
            </a:r>
          </a:p>
        </p:txBody>
      </p:sp>
      <p:pic>
        <p:nvPicPr>
          <p:cNvPr id="4" name="그림 3" descr="인간의 얼굴, 스크린샷, 사람, 정보기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6DBF859-0F6D-6DB0-3379-A81513949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0410" y="1318954"/>
            <a:ext cx="2675775" cy="181378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프로젝트 주제</a:t>
            </a:r>
          </a:p>
        </p:txBody>
      </p:sp>
      <p:sp>
        <p:nvSpPr>
          <p:cNvPr id="3" name="Google Shape;83;p16">
            <a:extLst>
              <a:ext uri="{FF2B5EF4-FFF2-40B4-BE49-F238E27FC236}">
                <a16:creationId xmlns:a16="http://schemas.microsoft.com/office/drawing/2014/main" id="{5A8C8EAE-862F-3B20-3413-FCC18076C09A}"/>
              </a:ext>
            </a:extLst>
          </p:cNvPr>
          <p:cNvSpPr txBox="1"/>
          <p:nvPr/>
        </p:nvSpPr>
        <p:spPr>
          <a:xfrm>
            <a:off x="1502838" y="2263569"/>
            <a:ext cx="7013839" cy="432396"/>
          </a:xfrm>
          <a:prstGeom prst="rect">
            <a:avLst/>
          </a:prstGeom>
          <a:noFill/>
          <a:ln w="25400"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n-US" altLang="ko-KR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“Edge </a:t>
            </a:r>
            <a:r>
              <a:rPr lang="ko-KR" altLang="en-US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환경에서의 </a:t>
            </a:r>
            <a:r>
              <a:rPr lang="en-US" altLang="ko-KR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PM</a:t>
            </a:r>
            <a:r>
              <a:rPr lang="ko-KR" altLang="en-US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 객체 인식 </a:t>
            </a:r>
            <a:r>
              <a:rPr lang="en-US" altLang="ko-KR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:</a:t>
            </a:r>
            <a:r>
              <a:rPr lang="ko-KR" altLang="en-US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ko-KR" altLang="en-US" dirty="0" err="1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경량화된</a:t>
            </a:r>
            <a:r>
              <a:rPr lang="ko-KR" altLang="en-US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YOLO </a:t>
            </a:r>
            <a:r>
              <a:rPr lang="ko-KR" altLang="en-US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모델을 활용한 실시간 탐지 시스템</a:t>
            </a:r>
            <a:r>
              <a:rPr lang="en-US" altLang="ko-KR" b="1" dirty="0">
                <a:solidFill>
                  <a:srgbClr val="19264B"/>
                </a:solidFill>
                <a:latin typeface="+mj-lt"/>
                <a:ea typeface="NanumGothic ExtraBold"/>
                <a:cs typeface="NanumGothic ExtraBold"/>
                <a:sym typeface="NanumGothic ExtraBold"/>
              </a:rPr>
              <a:t>”</a:t>
            </a:r>
            <a:endParaRPr b="1" dirty="0">
              <a:solidFill>
                <a:srgbClr val="19264B"/>
              </a:solidFill>
              <a:latin typeface="+mj-lt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076BEF8C-D759-E3DE-0AE3-AB2FB591F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E032CB37-8451-340D-50B8-B33271099F24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A179CEA1-4004-0989-FB6E-2F839D3981B2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C917929B-2CFF-ADB7-8102-6E57F749C43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22A41209-F489-C87B-640E-4776F067C752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문제 인식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1560F9-11DB-5FAA-3886-87AC7D5C88FF}"/>
              </a:ext>
            </a:extLst>
          </p:cNvPr>
          <p:cNvSpPr txBox="1"/>
          <p:nvPr/>
        </p:nvSpPr>
        <p:spPr>
          <a:xfrm>
            <a:off x="1533548" y="1107235"/>
            <a:ext cx="568595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" altLang="ko-KR" dirty="0"/>
              <a:t>YOLOv8 </a:t>
            </a:r>
            <a:r>
              <a:rPr lang="ko-KR" altLang="en-US" dirty="0"/>
              <a:t>등 기존 </a:t>
            </a:r>
            <a:r>
              <a:rPr lang="en" altLang="ko-KR" dirty="0"/>
              <a:t>PM </a:t>
            </a:r>
            <a:r>
              <a:rPr lang="ko-KR" altLang="en-US" dirty="0"/>
              <a:t>탐지 모델은 </a:t>
            </a:r>
            <a:r>
              <a:rPr lang="ko-KR" altLang="en-US" dirty="0" err="1"/>
              <a:t>연산량이</a:t>
            </a:r>
            <a:r>
              <a:rPr lang="ko-KR" altLang="en-US" dirty="0"/>
              <a:t> 많아 </a:t>
            </a:r>
            <a:r>
              <a:rPr lang="ko-KR" altLang="en-US" dirty="0" err="1"/>
              <a:t>라즈베리파이</a:t>
            </a:r>
            <a:r>
              <a:rPr lang="en-US" altLang="ko-KR" dirty="0"/>
              <a:t>, </a:t>
            </a:r>
            <a:r>
              <a:rPr lang="en" altLang="ko-KR" dirty="0"/>
              <a:t>Jetson Nano </a:t>
            </a:r>
            <a:r>
              <a:rPr lang="ko-KR" altLang="en-US" dirty="0"/>
              <a:t>등에서 실시간 동작 없음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Font typeface="Arial"/>
              <a:buAutoNum type="arabicPeriod"/>
            </a:pPr>
            <a:r>
              <a:rPr lang="ko-KR" altLang="en-US" dirty="0"/>
              <a:t>실시간성</a:t>
            </a:r>
            <a:r>
              <a:rPr lang="en-US" altLang="ko-KR" dirty="0"/>
              <a:t>, </a:t>
            </a:r>
            <a:r>
              <a:rPr lang="ko-KR" altLang="en-US" dirty="0"/>
              <a:t>전력 소모</a:t>
            </a:r>
            <a:r>
              <a:rPr lang="en-US" altLang="ko-KR" dirty="0"/>
              <a:t>, </a:t>
            </a:r>
            <a:r>
              <a:rPr lang="ko-KR" altLang="en-US" dirty="0"/>
              <a:t>냉각</a:t>
            </a:r>
            <a:r>
              <a:rPr lang="en-US" altLang="ko-KR" dirty="0"/>
              <a:t>, </a:t>
            </a:r>
            <a:r>
              <a:rPr lang="ko-KR" altLang="en-US" dirty="0"/>
              <a:t>비용 등의 문제로 현장 배치에 한계가 있다는 연구 결과 다수 보고됨 </a:t>
            </a:r>
            <a:r>
              <a:rPr lang="en" altLang="ko-KR" dirty="0">
                <a:hlinkClick r:id="rId4"/>
              </a:rPr>
              <a:t>arXiv 2409.16808v1</a:t>
            </a:r>
            <a:endParaRPr lang="ko-KR" altLang="en-US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Font typeface="Arial"/>
              <a:buAutoNum type="arabicPeriod"/>
            </a:pPr>
            <a:r>
              <a:rPr lang="en" altLang="ko-KR" dirty="0"/>
              <a:t>YOLO </a:t>
            </a:r>
            <a:r>
              <a:rPr lang="ko-KR" altLang="en-US" dirty="0"/>
              <a:t>기반 실제 </a:t>
            </a:r>
            <a:r>
              <a:rPr lang="en" altLang="ko-KR" dirty="0"/>
              <a:t>PM </a:t>
            </a:r>
            <a:r>
              <a:rPr lang="ko-KR" altLang="en-US" dirty="0"/>
              <a:t>인식 연구에서도 높은 정확도를 보이나</a:t>
            </a:r>
            <a:r>
              <a:rPr lang="en-US" altLang="ko-KR" dirty="0"/>
              <a:t>, </a:t>
            </a:r>
            <a:r>
              <a:rPr lang="ko-KR" altLang="en-US" dirty="0"/>
              <a:t>고성능 환경 전제 조건이 존재함 </a:t>
            </a:r>
            <a:r>
              <a:rPr lang="en" altLang="ko-KR" dirty="0">
                <a:hlinkClick r:id="rId5"/>
              </a:rPr>
              <a:t>DBpia NODE11516570</a:t>
            </a:r>
            <a:endParaRPr lang="en" altLang="ko-KR" dirty="0"/>
          </a:p>
          <a:p>
            <a:endParaRPr lang="ko-KR" altLang="en-US" dirty="0"/>
          </a:p>
          <a:p>
            <a:r>
              <a:rPr lang="en-US" altLang="ko-KR" b="1" dirty="0"/>
              <a:t>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341145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8985B84F-2060-B7BD-49B1-E38543BE1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E52A2691-1E93-F248-5354-41422056A42E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0C8C931B-729A-3C46-0C82-834AE2696B71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836F7834-0663-2903-FB65-302F5B2DE16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B8323C6B-679E-681C-C685-A2DFE3D68619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Dataset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E30129-D06A-DED9-5B1B-198D58607F77}"/>
              </a:ext>
            </a:extLst>
          </p:cNvPr>
          <p:cNvSpPr txBox="1"/>
          <p:nvPr/>
        </p:nvSpPr>
        <p:spPr>
          <a:xfrm>
            <a:off x="1432417" y="942530"/>
            <a:ext cx="3752683" cy="360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ts val="2310"/>
              </a:lnSpc>
              <a:spcAft>
                <a:spcPts val="525"/>
              </a:spcAft>
            </a:pPr>
            <a:r>
              <a:rPr lang="en-US" altLang="ko-KR" b="1" i="0" dirty="0">
                <a:solidFill>
                  <a:srgbClr val="444444"/>
                </a:solidFill>
                <a:effectLst/>
                <a:latin typeface="inherit"/>
              </a:rPr>
              <a:t>kick board Computer Vision Project </a:t>
            </a:r>
            <a:r>
              <a:rPr lang="en-US" altLang="ko-KR" b="1" dirty="0">
                <a:solidFill>
                  <a:srgbClr val="444444"/>
                </a:solidFill>
                <a:latin typeface="inherit"/>
              </a:rPr>
              <a:t>Dataset</a:t>
            </a:r>
            <a:endParaRPr lang="en-US" altLang="ko-KR" b="1" i="0" dirty="0">
              <a:solidFill>
                <a:srgbClr val="444444"/>
              </a:solidFill>
              <a:effectLst/>
              <a:latin typeface="Open Sans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374F34-26A8-B316-4514-D4013186A0CE}"/>
              </a:ext>
            </a:extLst>
          </p:cNvPr>
          <p:cNvSpPr txBox="1"/>
          <p:nvPr/>
        </p:nvSpPr>
        <p:spPr>
          <a:xfrm>
            <a:off x="1432417" y="2479399"/>
            <a:ext cx="3493198" cy="360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>
              <a:lnSpc>
                <a:spcPts val="2310"/>
              </a:lnSpc>
              <a:spcAft>
                <a:spcPts val="525"/>
              </a:spcAft>
              <a:buNone/>
            </a:pPr>
            <a:r>
              <a:rPr lang="en-US" altLang="ko-KR" b="1" dirty="0">
                <a:solidFill>
                  <a:srgbClr val="444444"/>
                </a:solidFill>
                <a:latin typeface="inherit"/>
              </a:rPr>
              <a:t>Mobility Devices Computer Vision Project</a:t>
            </a:r>
            <a:endParaRPr lang="en-US" altLang="ko-KR" b="1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C46E17-4FE0-5BAC-640F-0593CB56FC14}"/>
              </a:ext>
            </a:extLst>
          </p:cNvPr>
          <p:cNvSpPr txBox="1"/>
          <p:nvPr/>
        </p:nvSpPr>
        <p:spPr>
          <a:xfrm>
            <a:off x="5736464" y="2854080"/>
            <a:ext cx="2727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/>
              <a:t>자전거</a:t>
            </a:r>
            <a:r>
              <a:rPr lang="en-US" altLang="ko-KR" sz="900" dirty="0"/>
              <a:t>, </a:t>
            </a:r>
            <a:r>
              <a:rPr lang="ko-KR" altLang="en-US" sz="900" dirty="0" err="1"/>
              <a:t>전동휠</a:t>
            </a:r>
            <a:r>
              <a:rPr lang="en-US" altLang="ko-KR" sz="900" dirty="0"/>
              <a:t>, </a:t>
            </a:r>
            <a:r>
              <a:rPr lang="ko-KR" altLang="en-US" sz="900" dirty="0" err="1"/>
              <a:t>킥보드</a:t>
            </a:r>
            <a:r>
              <a:rPr lang="ko-KR" altLang="en-US" sz="900" dirty="0"/>
              <a:t> 등 다양한 </a:t>
            </a:r>
            <a:r>
              <a:rPr lang="en" altLang="ko-KR" sz="900" dirty="0"/>
              <a:t>PM </a:t>
            </a:r>
            <a:r>
              <a:rPr lang="ko-KR" altLang="en-US" sz="900" dirty="0"/>
              <a:t>객체 포함</a:t>
            </a:r>
          </a:p>
          <a:p>
            <a:r>
              <a:rPr lang="en-US" altLang="ko-KR" sz="900" dirty="0"/>
              <a:t>6,578</a:t>
            </a:r>
            <a:r>
              <a:rPr lang="ko-KR" altLang="en-US" sz="900" dirty="0"/>
              <a:t>개 이상의 오픈소스 이미지 제공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4BEF11-B8B4-136A-52CE-3379C82BB5C5}"/>
              </a:ext>
            </a:extLst>
          </p:cNvPr>
          <p:cNvSpPr txBox="1"/>
          <p:nvPr/>
        </p:nvSpPr>
        <p:spPr>
          <a:xfrm>
            <a:off x="5766221" y="1569836"/>
            <a:ext cx="32166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 err="1"/>
              <a:t>킥보드</a:t>
            </a:r>
            <a:r>
              <a:rPr lang="ko-KR" altLang="en-US" sz="900" dirty="0"/>
              <a:t> 및 </a:t>
            </a:r>
            <a:r>
              <a:rPr lang="ko-KR" altLang="en-US" sz="900" dirty="0" err="1"/>
              <a:t>전동킥보드</a:t>
            </a:r>
            <a:r>
              <a:rPr lang="ko-KR" altLang="en-US" sz="900" dirty="0"/>
              <a:t> 객체 인식에 특화된 이미지 데이터셋</a:t>
            </a:r>
          </a:p>
          <a:p>
            <a:r>
              <a:rPr lang="ko-KR" altLang="en-US" sz="900" dirty="0" err="1"/>
              <a:t>라벨링된</a:t>
            </a:r>
            <a:r>
              <a:rPr lang="ko-KR" altLang="en-US" sz="900" dirty="0"/>
              <a:t> 이미지와 예제 코드 제공</a:t>
            </a:r>
          </a:p>
        </p:txBody>
      </p:sp>
      <p:pic>
        <p:nvPicPr>
          <p:cNvPr id="3" name="그림 2" descr="스크린샷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C989CCB-B4B1-F63D-9942-39D9E1F5F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399576"/>
            <a:ext cx="4190999" cy="7384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4D5BDF-E76A-A5AF-8C48-85FCE218DB40}"/>
              </a:ext>
            </a:extLst>
          </p:cNvPr>
          <p:cNvSpPr txBox="1"/>
          <p:nvPr/>
        </p:nvSpPr>
        <p:spPr>
          <a:xfrm>
            <a:off x="5766197" y="1929321"/>
            <a:ext cx="305040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 err="1"/>
              <a:t>https</a:t>
            </a:r>
            <a:r>
              <a:rPr lang="ko-KR" altLang="en-US" sz="1000" dirty="0"/>
              <a:t>://</a:t>
            </a:r>
            <a:r>
              <a:rPr lang="ko-KR" altLang="en-US" sz="1000" dirty="0" err="1"/>
              <a:t>universe.roboflow.com</a:t>
            </a:r>
            <a:r>
              <a:rPr lang="ko-KR" altLang="en-US" sz="1000" dirty="0"/>
              <a:t>/</a:t>
            </a:r>
            <a:r>
              <a:rPr lang="ko-KR" altLang="en-US" sz="900" dirty="0"/>
              <a:t>han-a5nvo</a:t>
            </a:r>
            <a:r>
              <a:rPr lang="ko-KR" altLang="en-US" sz="1000" dirty="0"/>
              <a:t>/</a:t>
            </a:r>
            <a:r>
              <a:rPr lang="ko-KR" altLang="en-US" sz="1000" dirty="0" err="1"/>
              <a:t>kick_board</a:t>
            </a:r>
            <a:endParaRPr lang="ko-KR" alt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315DF85-5072-9B50-451C-79A1F34C6B71}"/>
              </a:ext>
            </a:extLst>
          </p:cNvPr>
          <p:cNvSpPr txBox="1"/>
          <p:nvPr/>
        </p:nvSpPr>
        <p:spPr>
          <a:xfrm>
            <a:off x="5735934" y="3163300"/>
            <a:ext cx="311093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 err="1"/>
              <a:t>https</a:t>
            </a:r>
            <a:r>
              <a:rPr lang="ko-KR" altLang="en-US" sz="900" dirty="0"/>
              <a:t>://</a:t>
            </a:r>
            <a:r>
              <a:rPr lang="ko-KR" altLang="en-US" sz="900" dirty="0" err="1"/>
              <a:t>universe.roboflow.com</a:t>
            </a:r>
            <a:r>
              <a:rPr lang="ko-KR" altLang="en-US" sz="900" dirty="0"/>
              <a:t>/</a:t>
            </a:r>
            <a:r>
              <a:rPr lang="ko-KR" altLang="en-US" sz="900" dirty="0" err="1"/>
              <a:t>sit-wsemc</a:t>
            </a:r>
            <a:r>
              <a:rPr lang="ko-KR" altLang="en-US" sz="900" dirty="0"/>
              <a:t>/</a:t>
            </a:r>
            <a:r>
              <a:rPr lang="ko-KR" altLang="en-US" sz="900" dirty="0" err="1"/>
              <a:t>mobility-devices</a:t>
            </a:r>
            <a:endParaRPr lang="ko-KR" altLang="en-US" sz="900" dirty="0"/>
          </a:p>
        </p:txBody>
      </p:sp>
      <p:pic>
        <p:nvPicPr>
          <p:cNvPr id="22" name="그림 21" descr="자전거, 자전거 바퀴, 자전거 프레임, 자전거 타이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C52B6FB-B577-749F-08FA-CDD1568879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8757" y="2905325"/>
            <a:ext cx="3918855" cy="69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61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5C7979A3-FC42-1F2E-1BDC-B75A713F4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EBC724AD-A637-5051-6049-E3420F73ED5C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3C8FE9FB-3B13-26F0-D69C-FB03AF02D510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AFDE3213-F64F-6056-9804-A9693466A11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B1DDF8D5-645A-7F37-5511-7D2A023DEC64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핵심 </a:t>
            </a:r>
            <a:r>
              <a:rPr lang="en-US" altLang="ko-KR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Architecture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9D0AE2-9EBA-5691-BDC4-632A77BF56FA}"/>
              </a:ext>
            </a:extLst>
          </p:cNvPr>
          <p:cNvSpPr txBox="1"/>
          <p:nvPr/>
        </p:nvSpPr>
        <p:spPr>
          <a:xfrm>
            <a:off x="1609308" y="3881672"/>
            <a:ext cx="3716641" cy="661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1. </a:t>
            </a:r>
            <a:r>
              <a:rPr lang="ko-KR" altLang="en-US" sz="1100" b="1" dirty="0">
                <a:solidFill>
                  <a:srgbClr val="FF0000"/>
                </a:solidFill>
              </a:rPr>
              <a:t>기존 </a:t>
            </a:r>
            <a:r>
              <a:rPr lang="en-US" altLang="ko-KR" sz="1100" b="1" dirty="0">
                <a:solidFill>
                  <a:srgbClr val="FF0000"/>
                </a:solidFill>
              </a:rPr>
              <a:t>YOLO </a:t>
            </a:r>
            <a:r>
              <a:rPr lang="ko-KR" altLang="en-US" sz="1100" b="1" dirty="0">
                <a:solidFill>
                  <a:srgbClr val="FF0000"/>
                </a:solidFill>
              </a:rPr>
              <a:t>의 한계</a:t>
            </a:r>
            <a:endParaRPr lang="en-US" altLang="ko-KR" sz="1100" b="1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/>
            </a:pPr>
            <a:endParaRPr lang="en-US" altLang="ko-KR" sz="800" b="1" dirty="0"/>
          </a:p>
          <a:p>
            <a:r>
              <a:rPr lang="ko-KR" altLang="en-US" sz="900" dirty="0"/>
              <a:t>기존 </a:t>
            </a:r>
            <a:r>
              <a:rPr lang="en" altLang="ko-KR" sz="900" dirty="0"/>
              <a:t>YOLOv8</a:t>
            </a:r>
            <a:r>
              <a:rPr lang="ko-KR" altLang="en-US" sz="900" dirty="0"/>
              <a:t>은 고성능 </a:t>
            </a:r>
            <a:r>
              <a:rPr lang="en" altLang="ko-KR" sz="900" dirty="0"/>
              <a:t>GPU </a:t>
            </a:r>
            <a:r>
              <a:rPr lang="ko-KR" altLang="en-US" sz="900" dirty="0"/>
              <a:t>환경에 최적화되어 있으나</a:t>
            </a:r>
            <a:r>
              <a:rPr lang="en-US" altLang="ko-KR" sz="900" dirty="0"/>
              <a:t>, </a:t>
            </a:r>
          </a:p>
          <a:p>
            <a:r>
              <a:rPr lang="en" altLang="ko-KR" sz="900" dirty="0"/>
              <a:t>Edge </a:t>
            </a:r>
            <a:r>
              <a:rPr lang="ko-KR" altLang="en-US" sz="900" dirty="0"/>
              <a:t>디바이스에는 과도한 연산 부담이 존재</a:t>
            </a:r>
            <a:endParaRPr lang="en-US" altLang="ko-KR" sz="3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B15554-5FED-CCE0-63FB-BD62AF6AF9C6}"/>
              </a:ext>
            </a:extLst>
          </p:cNvPr>
          <p:cNvSpPr txBox="1"/>
          <p:nvPr/>
        </p:nvSpPr>
        <p:spPr>
          <a:xfrm>
            <a:off x="5754181" y="3881672"/>
            <a:ext cx="3198165" cy="1123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b="1" dirty="0">
                <a:solidFill>
                  <a:schemeClr val="accent1">
                    <a:lumMod val="50000"/>
                  </a:schemeClr>
                </a:solidFill>
              </a:rPr>
              <a:t>2. </a:t>
            </a:r>
            <a:r>
              <a:rPr lang="ko-KR" altLang="en-US" sz="1100" b="1" dirty="0">
                <a:solidFill>
                  <a:schemeClr val="accent1">
                    <a:lumMod val="50000"/>
                  </a:schemeClr>
                </a:solidFill>
              </a:rPr>
              <a:t>경량화 </a:t>
            </a:r>
            <a:r>
              <a:rPr lang="en-US" altLang="ko-KR" sz="1100" b="1" dirty="0">
                <a:solidFill>
                  <a:schemeClr val="accent1">
                    <a:lumMod val="50000"/>
                  </a:schemeClr>
                </a:solidFill>
              </a:rPr>
              <a:t>YOLO </a:t>
            </a:r>
          </a:p>
          <a:p>
            <a:endParaRPr lang="en-US" altLang="ko-KR" sz="1100" b="1" dirty="0"/>
          </a:p>
          <a:p>
            <a:pPr marL="228600" indent="-228600">
              <a:buAutoNum type="arabicParenBoth"/>
            </a:pPr>
            <a:r>
              <a:rPr lang="en" altLang="ko-KR" sz="900" dirty="0"/>
              <a:t>YOLOv8-Tiny </a:t>
            </a:r>
            <a:r>
              <a:rPr lang="ko-KR" altLang="en-US" sz="900" dirty="0"/>
              <a:t>기반의 경량화 구조는 실시간성</a:t>
            </a:r>
            <a:r>
              <a:rPr lang="en-US" altLang="ko-KR" sz="900" dirty="0"/>
              <a:t>, </a:t>
            </a:r>
            <a:r>
              <a:rPr lang="ko-KR" altLang="en-US" sz="900" dirty="0"/>
              <a:t>메모리</a:t>
            </a:r>
            <a:r>
              <a:rPr lang="en-US" altLang="ko-KR" sz="900" dirty="0"/>
              <a:t>, </a:t>
            </a:r>
            <a:r>
              <a:rPr lang="ko-KR" altLang="en-US" sz="900" dirty="0"/>
              <a:t>발열</a:t>
            </a:r>
            <a:r>
              <a:rPr lang="en-US" altLang="ko-KR" sz="900" dirty="0"/>
              <a:t>, </a:t>
            </a:r>
            <a:r>
              <a:rPr lang="ko-KR" altLang="en-US" sz="900" dirty="0"/>
              <a:t>전력 소비 측면에서 뛰어난 효율성을 제공</a:t>
            </a:r>
            <a:endParaRPr lang="en-US" altLang="ko-KR" sz="900" dirty="0"/>
          </a:p>
          <a:p>
            <a:pPr marL="228600" indent="-228600">
              <a:buAutoNum type="arabicParenBoth"/>
            </a:pPr>
            <a:endParaRPr lang="en-US" altLang="ko-KR" sz="900" dirty="0"/>
          </a:p>
          <a:p>
            <a:pPr marL="228600" indent="-228600">
              <a:buAutoNum type="arabicParenBoth"/>
            </a:pPr>
            <a:r>
              <a:rPr lang="ko-KR" altLang="en-US" sz="900" dirty="0"/>
              <a:t>최적화 기법을 통해 실사용 환경에서도 정확도 저하 없이 안정적인 </a:t>
            </a:r>
            <a:r>
              <a:rPr lang="en" altLang="ko-KR" sz="900" dirty="0"/>
              <a:t>PM </a:t>
            </a:r>
            <a:r>
              <a:rPr lang="ko-KR" altLang="en-US" sz="900" dirty="0"/>
              <a:t>탐지가 가능합니다</a:t>
            </a:r>
            <a:r>
              <a:rPr lang="en-US" altLang="ko-KR" sz="900" dirty="0"/>
              <a:t>.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A5942EF-713C-CF5E-0F34-00ACF80AD073}"/>
              </a:ext>
            </a:extLst>
          </p:cNvPr>
          <p:cNvCxnSpPr/>
          <p:nvPr/>
        </p:nvCxnSpPr>
        <p:spPr>
          <a:xfrm>
            <a:off x="4990058" y="4374114"/>
            <a:ext cx="4851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텍스트, 폰트, 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DC63E96-40B5-FD07-5362-301829E1BE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8786" y="1138013"/>
            <a:ext cx="2209800" cy="2451100"/>
          </a:xfrm>
          <a:prstGeom prst="rect">
            <a:avLst/>
          </a:prstGeom>
        </p:spPr>
      </p:pic>
      <p:pic>
        <p:nvPicPr>
          <p:cNvPr id="6" name="그림 5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ED65841-698A-D9AD-D69E-B6861AF6FE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4157" y="820513"/>
            <a:ext cx="2222500" cy="3086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C95581-BAE3-27C4-C7B9-D3DDB1F2C65F}"/>
              </a:ext>
            </a:extLst>
          </p:cNvPr>
          <p:cNvSpPr txBox="1"/>
          <p:nvPr/>
        </p:nvSpPr>
        <p:spPr>
          <a:xfrm>
            <a:off x="4896794" y="2249108"/>
            <a:ext cx="813916" cy="360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ts val="2310"/>
              </a:lnSpc>
              <a:spcAft>
                <a:spcPts val="525"/>
              </a:spcAft>
            </a:pPr>
            <a:r>
              <a:rPr lang="en-US" altLang="ko-KR" b="1" i="0" dirty="0">
                <a:solidFill>
                  <a:srgbClr val="444444"/>
                </a:solidFill>
                <a:effectLst/>
                <a:latin typeface="inherit"/>
              </a:rPr>
              <a:t>vs</a:t>
            </a:r>
            <a:endParaRPr lang="en-US" altLang="ko-KR" b="1" i="0" dirty="0">
              <a:solidFill>
                <a:srgbClr val="444444"/>
              </a:solidFill>
              <a:effectLst/>
              <a:latin typeface="Open Sans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445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A961A150-0135-F974-BD6E-9FDEF93065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C64A46FE-9B9F-A32F-7EF6-9689C83DEAE5}"/>
              </a:ext>
            </a:extLst>
          </p:cNvPr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29920D7E-5085-3071-3BDB-2C4992C1A433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25D257DA-9EC5-91F4-EAD6-431EEF368C7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116548AD-21A5-074B-E082-1A67830CF02D}"/>
              </a:ext>
            </a:extLst>
          </p:cNvPr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향후 계획</a:t>
            </a:r>
            <a:endParaRPr sz="2000" b="1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FE276E2-1EE8-FFF0-D170-B07F072895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847243"/>
              </p:ext>
            </p:extLst>
          </p:nvPr>
        </p:nvGraphicFramePr>
        <p:xfrm>
          <a:off x="1353963" y="1383030"/>
          <a:ext cx="7457994" cy="2103120"/>
        </p:xfrm>
        <a:graphic>
          <a:graphicData uri="http://schemas.openxmlformats.org/drawingml/2006/table">
            <a:tbl>
              <a:tblPr/>
              <a:tblGrid>
                <a:gridCol w="3728997">
                  <a:extLst>
                    <a:ext uri="{9D8B030D-6E8A-4147-A177-3AD203B41FA5}">
                      <a16:colId xmlns:a16="http://schemas.microsoft.com/office/drawing/2014/main" val="4187797718"/>
                    </a:ext>
                  </a:extLst>
                </a:gridCol>
                <a:gridCol w="3728997">
                  <a:extLst>
                    <a:ext uri="{9D8B030D-6E8A-4147-A177-3AD203B41FA5}">
                      <a16:colId xmlns:a16="http://schemas.microsoft.com/office/drawing/2014/main" val="20592859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/>
                        <a:t>단계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/>
                        <a:t>설명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39681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dirty="0"/>
                        <a:t>1</a:t>
                      </a:r>
                      <a:r>
                        <a:rPr lang="ko-KR" altLang="en-US" sz="1200" b="1" dirty="0"/>
                        <a:t>단계</a:t>
                      </a:r>
                      <a:r>
                        <a:rPr lang="en-US" altLang="ko-KR" sz="1200" b="1" dirty="0"/>
                        <a:t>: </a:t>
                      </a:r>
                      <a:r>
                        <a:rPr lang="ko-KR" altLang="en-US" sz="1200" b="1" dirty="0"/>
                        <a:t>데이터셋 수집 및 </a:t>
                      </a:r>
                      <a:r>
                        <a:rPr lang="ko-KR" altLang="en-US" sz="1200" b="1" dirty="0" err="1"/>
                        <a:t>전처리</a:t>
                      </a:r>
                      <a:endParaRPr lang="ko-KR" altLang="en-US" sz="12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200" dirty="0"/>
                        <a:t>PM </a:t>
                      </a:r>
                      <a:r>
                        <a:rPr lang="ko-KR" altLang="en-US" sz="1200" dirty="0"/>
                        <a:t>객체 이미지 확보 </a:t>
                      </a:r>
                      <a:r>
                        <a:rPr lang="en-US" altLang="ko-KR" sz="1200" dirty="0"/>
                        <a:t>(</a:t>
                      </a:r>
                      <a:r>
                        <a:rPr lang="en" sz="1200" dirty="0"/>
                        <a:t>AI-Hub </a:t>
                      </a:r>
                      <a:r>
                        <a:rPr lang="ko-KR" altLang="en-US" sz="1200" dirty="0"/>
                        <a:t>또는 자체 수집</a:t>
                      </a:r>
                      <a:r>
                        <a:rPr lang="en-US" altLang="ko-KR" sz="1200" dirty="0"/>
                        <a:t>), </a:t>
                      </a:r>
                      <a:r>
                        <a:rPr lang="en" sz="1200" dirty="0"/>
                        <a:t>YOLO </a:t>
                      </a:r>
                      <a:r>
                        <a:rPr lang="ko-KR" altLang="en-US" sz="1200" dirty="0"/>
                        <a:t>포맷 </a:t>
                      </a:r>
                      <a:r>
                        <a:rPr lang="ko-KR" altLang="en-US" sz="1200" dirty="0" err="1"/>
                        <a:t>라벨링</a:t>
                      </a:r>
                      <a:endParaRPr lang="ko-KR" altLang="en-US" sz="12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03662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dirty="0"/>
                        <a:t>2</a:t>
                      </a:r>
                      <a:r>
                        <a:rPr lang="ko-KR" altLang="en-US" sz="1200" b="1" dirty="0"/>
                        <a:t>단계</a:t>
                      </a:r>
                      <a:r>
                        <a:rPr lang="en-US" altLang="ko-KR" sz="1200" b="1" dirty="0"/>
                        <a:t>: </a:t>
                      </a:r>
                      <a:r>
                        <a:rPr lang="en" sz="1200" b="1" dirty="0"/>
                        <a:t>YOLOv8 </a:t>
                      </a:r>
                      <a:r>
                        <a:rPr lang="ko-KR" altLang="en-US" sz="1200" b="1" dirty="0"/>
                        <a:t>모델 학습 및 성능 평가</a:t>
                      </a:r>
                      <a:endParaRPr lang="ko-KR" altLang="en-US" sz="12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200" dirty="0"/>
                        <a:t>YOLOv8 Base, Tiny, Nano </a:t>
                      </a:r>
                      <a:r>
                        <a:rPr lang="ko-KR" altLang="en-US" sz="1200" dirty="0" err="1"/>
                        <a:t>모델별</a:t>
                      </a:r>
                      <a:r>
                        <a:rPr lang="ko-KR" altLang="en-US" sz="1200" dirty="0"/>
                        <a:t> 성능 비교 </a:t>
                      </a:r>
                      <a:r>
                        <a:rPr lang="en-US" altLang="ko-KR" sz="1200" dirty="0"/>
                        <a:t>(</a:t>
                      </a:r>
                      <a:r>
                        <a:rPr lang="en" sz="1200" dirty="0" err="1"/>
                        <a:t>mAP</a:t>
                      </a:r>
                      <a:r>
                        <a:rPr lang="en" sz="1200" dirty="0"/>
                        <a:t>, FPS, Latency)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75670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/>
                        <a:t>3</a:t>
                      </a:r>
                      <a:r>
                        <a:rPr lang="ko-KR" altLang="en-US" sz="1200" b="1"/>
                        <a:t>단계</a:t>
                      </a:r>
                      <a:r>
                        <a:rPr lang="en-US" altLang="ko-KR" sz="1200" b="1"/>
                        <a:t>: </a:t>
                      </a:r>
                      <a:r>
                        <a:rPr lang="ko-KR" altLang="en-US" sz="1200" b="1"/>
                        <a:t>경량화 및 최적화 적용</a:t>
                      </a:r>
                      <a:endParaRPr lang="ko-KR" altLang="en-US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200" dirty="0"/>
                        <a:t>ONNX </a:t>
                      </a:r>
                      <a:r>
                        <a:rPr lang="ko-KR" altLang="en-US" sz="1200" dirty="0"/>
                        <a:t>변환 → </a:t>
                      </a:r>
                      <a:r>
                        <a:rPr lang="en" sz="1200" dirty="0" err="1"/>
                        <a:t>TensorRT</a:t>
                      </a:r>
                      <a:r>
                        <a:rPr lang="en" sz="1200" dirty="0"/>
                        <a:t> </a:t>
                      </a:r>
                      <a:r>
                        <a:rPr lang="ko-KR" altLang="en-US" sz="1200" dirty="0"/>
                        <a:t>최적화 → </a:t>
                      </a:r>
                      <a:r>
                        <a:rPr lang="en" sz="1200" dirty="0"/>
                        <a:t>Quantization, Pruning </a:t>
                      </a:r>
                      <a:r>
                        <a:rPr lang="ko-KR" altLang="en-US" sz="1200" dirty="0"/>
                        <a:t>수행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8653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dirty="0"/>
                        <a:t>4</a:t>
                      </a:r>
                      <a:r>
                        <a:rPr lang="ko-KR" altLang="en-US" sz="1200" b="1" dirty="0"/>
                        <a:t>단계</a:t>
                      </a:r>
                      <a:r>
                        <a:rPr lang="en-US" altLang="ko-KR" sz="1200" b="1" dirty="0"/>
                        <a:t>: </a:t>
                      </a:r>
                      <a:r>
                        <a:rPr lang="en" sz="1200" b="1" dirty="0"/>
                        <a:t>Edge </a:t>
                      </a:r>
                      <a:r>
                        <a:rPr lang="ko-KR" altLang="en-US" sz="1200" b="1" dirty="0"/>
                        <a:t>디바이스 테스트 및 시연</a:t>
                      </a:r>
                      <a:endParaRPr lang="ko-KR" altLang="en-US" sz="12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200" dirty="0"/>
                        <a:t>Jetson Nano/NPU</a:t>
                      </a:r>
                      <a:r>
                        <a:rPr lang="ko-KR" altLang="en-US" sz="1200" dirty="0" err="1"/>
                        <a:t>에</a:t>
                      </a:r>
                      <a:r>
                        <a:rPr lang="ko-KR" altLang="en-US" sz="1200" dirty="0"/>
                        <a:t> 배포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실시간 동작 여부 실험 및 개선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5715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2056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3F3D2733-ADA8-8B7A-F3F8-BD56EBBBB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2BE7BBD3-478E-E8DC-1F73-C53CDC29626D}"/>
              </a:ext>
            </a:extLst>
          </p:cNvPr>
          <p:cNvSpPr/>
          <p:nvPr/>
        </p:nvSpPr>
        <p:spPr>
          <a:xfrm>
            <a:off x="0" y="-37950"/>
            <a:ext cx="918464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>
            <a:extLst>
              <a:ext uri="{FF2B5EF4-FFF2-40B4-BE49-F238E27FC236}">
                <a16:creationId xmlns:a16="http://schemas.microsoft.com/office/drawing/2014/main" id="{91A39314-F054-AA15-6DB2-98B9A1D00580}"/>
              </a:ext>
            </a:extLst>
          </p:cNvPr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>
            <a:extLst>
              <a:ext uri="{FF2B5EF4-FFF2-40B4-BE49-F238E27FC236}">
                <a16:creationId xmlns:a16="http://schemas.microsoft.com/office/drawing/2014/main" id="{AD92993E-C9DC-3773-F505-9AADC3DA8F0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3FBA4906-18AE-3C24-BE02-498F5EEEFB7C}"/>
              </a:ext>
            </a:extLst>
          </p:cNvPr>
          <p:cNvSpPr txBox="1"/>
          <p:nvPr/>
        </p:nvSpPr>
        <p:spPr>
          <a:xfrm>
            <a:off x="2739935" y="2125489"/>
            <a:ext cx="4427945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b="1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r>
              <a:rPr lang="en-US" altLang="ko-KR" sz="4000" b="1" dirty="0">
                <a:solidFill>
                  <a:schemeClr val="bg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. </a:t>
            </a:r>
            <a:endParaRPr sz="4000" b="1" dirty="0">
              <a:solidFill>
                <a:schemeClr val="bg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87917607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a25e921-cf3f-461b-a6eb-105e8cee8f8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C7CDFB7A122384D90D339604581DF7F" ma:contentTypeVersion="5" ma:contentTypeDescription="새 문서를 만듭니다." ma:contentTypeScope="" ma:versionID="2169f00a9bfb733468103c3855da3a3c">
  <xsd:schema xmlns:xsd="http://www.w3.org/2001/XMLSchema" xmlns:xs="http://www.w3.org/2001/XMLSchema" xmlns:p="http://schemas.microsoft.com/office/2006/metadata/properties" xmlns:ns3="5a25e921-cf3f-461b-a6eb-105e8cee8f82" targetNamespace="http://schemas.microsoft.com/office/2006/metadata/properties" ma:root="true" ma:fieldsID="851a16cabec70bec2a2fd100aa50610e" ns3:_="">
    <xsd:import namespace="5a25e921-cf3f-461b-a6eb-105e8cee8f8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25e921-cf3f-461b-a6eb-105e8cee8f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A533D7-F706-4765-8047-CDB899C592B8}">
  <ds:schemaRefs>
    <ds:schemaRef ds:uri="http://www.w3.org/XML/1998/namespace"/>
    <ds:schemaRef ds:uri="http://schemas.microsoft.com/office/2006/metadata/properties"/>
    <ds:schemaRef ds:uri="http://purl.org/dc/dcmitype/"/>
    <ds:schemaRef ds:uri="http://purl.org/dc/terms/"/>
    <ds:schemaRef ds:uri="http://purl.org/dc/elements/1.1/"/>
    <ds:schemaRef ds:uri="5a25e921-cf3f-461b-a6eb-105e8cee8f8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B1D9E52A-0923-498F-8736-6069AC06EB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13D352B-1510-49D4-B5E1-49DB03997D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a25e921-cf3f-461b-a6eb-105e8cee8f8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325</Words>
  <Application>Microsoft Macintosh PowerPoint</Application>
  <PresentationFormat>화면 슬라이드 쇼(16:9)</PresentationFormat>
  <Paragraphs>52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inherit</vt:lpstr>
      <vt:lpstr>NanumGothic ExtraBold</vt:lpstr>
      <vt:lpstr>Arial</vt:lpstr>
      <vt:lpstr>Open Sans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dongha Lee</dc:creator>
  <cp:lastModifiedBy>김성민</cp:lastModifiedBy>
  <cp:revision>21</cp:revision>
  <dcterms:modified xsi:type="dcterms:W3CDTF">2025-07-07T15:04:48Z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0x0101004C7CDFB7A122384D90D339604581DF7F</vt:lpwstr>
  </property>
</Properties>
</file>